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5" r:id="rId5"/>
    <p:sldId id="260" r:id="rId6"/>
    <p:sldId id="261" r:id="rId7"/>
    <p:sldId id="262" r:id="rId8"/>
    <p:sldId id="264" r:id="rId9"/>
    <p:sldId id="265" r:id="rId10"/>
    <p:sldId id="266" r:id="rId11"/>
    <p:sldId id="289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90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E3998-2EBE-4F1F-BB5D-3BDE36DCF5B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EC8E6110-D9C0-43C3-8C81-68D8A351749D}">
      <dgm:prSet phldrT="[Szöveg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663300"/>
          </a:solidFill>
        </a:ln>
      </dgm:spPr>
      <dgm:t>
        <a:bodyPr/>
        <a:lstStyle/>
        <a:p>
          <a:r>
            <a:rPr lang="hu-HU" dirty="0" smtClean="0"/>
            <a:t>Éghető anyag</a:t>
          </a:r>
          <a:endParaRPr lang="en-US" dirty="0"/>
        </a:p>
      </dgm:t>
    </dgm:pt>
    <dgm:pt modelId="{13AE55B5-F483-4528-9516-293A8099948E}" type="parTrans" cxnId="{ED380F7C-B56D-4F83-B0DB-A0481AC74C86}">
      <dgm:prSet/>
      <dgm:spPr/>
      <dgm:t>
        <a:bodyPr/>
        <a:lstStyle/>
        <a:p>
          <a:endParaRPr lang="en-US"/>
        </a:p>
      </dgm:t>
    </dgm:pt>
    <dgm:pt modelId="{0248487B-752D-443A-8B80-EABA3F9E4A68}" type="sibTrans" cxnId="{ED380F7C-B56D-4F83-B0DB-A0481AC74C86}">
      <dgm:prSet/>
      <dgm:spPr/>
      <dgm:t>
        <a:bodyPr/>
        <a:lstStyle/>
        <a:p>
          <a:endParaRPr lang="en-US"/>
        </a:p>
      </dgm:t>
    </dgm:pt>
    <dgm:pt modelId="{943A04C1-8C52-484D-8095-42DAFB79E410}">
      <dgm:prSet phldrT="[Szöveg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Oxigén </a:t>
          </a:r>
          <a:endParaRPr lang="en-US" dirty="0"/>
        </a:p>
      </dgm:t>
    </dgm:pt>
    <dgm:pt modelId="{5C4E3587-E161-4320-8F7F-9608259D6B99}" type="parTrans" cxnId="{BAA32B76-C806-4E33-AEE7-6E7827FD09A3}">
      <dgm:prSet/>
      <dgm:spPr/>
      <dgm:t>
        <a:bodyPr/>
        <a:lstStyle/>
        <a:p>
          <a:endParaRPr lang="en-US"/>
        </a:p>
      </dgm:t>
    </dgm:pt>
    <dgm:pt modelId="{40F33260-6C71-45AA-B861-4870C97B24BD}" type="sibTrans" cxnId="{BAA32B76-C806-4E33-AEE7-6E7827FD09A3}">
      <dgm:prSet/>
      <dgm:spPr/>
      <dgm:t>
        <a:bodyPr/>
        <a:lstStyle/>
        <a:p>
          <a:endParaRPr lang="en-US"/>
        </a:p>
      </dgm:t>
    </dgm:pt>
    <dgm:pt modelId="{AC97A8E0-A103-470B-9C86-9D00809E699A}">
      <dgm:prSet phldrT="[Szöveg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hu-HU" dirty="0" smtClean="0"/>
            <a:t>Gyulladási hőmérséklet</a:t>
          </a:r>
          <a:endParaRPr lang="en-US" dirty="0"/>
        </a:p>
      </dgm:t>
    </dgm:pt>
    <dgm:pt modelId="{7407E270-D89F-4ABC-B77A-B9373FF8DF32}" type="parTrans" cxnId="{A235BC01-AAAC-4A02-BB3E-081219BF1E91}">
      <dgm:prSet/>
      <dgm:spPr/>
      <dgm:t>
        <a:bodyPr/>
        <a:lstStyle/>
        <a:p>
          <a:endParaRPr lang="en-US"/>
        </a:p>
      </dgm:t>
    </dgm:pt>
    <dgm:pt modelId="{E8BA23EE-59C8-40E9-89C3-6693DE502183}" type="sibTrans" cxnId="{A235BC01-AAAC-4A02-BB3E-081219BF1E91}">
      <dgm:prSet/>
      <dgm:spPr/>
      <dgm:t>
        <a:bodyPr/>
        <a:lstStyle/>
        <a:p>
          <a:endParaRPr lang="en-US"/>
        </a:p>
      </dgm:t>
    </dgm:pt>
    <dgm:pt modelId="{889F2B09-6443-4FE6-A32F-A3D5FEC1A611}" type="pres">
      <dgm:prSet presAssocID="{665E3998-2EBE-4F1F-BB5D-3BDE36DCF5B6}" presName="Name0" presStyleCnt="0">
        <dgm:presLayoutVars>
          <dgm:chMax val="7"/>
          <dgm:dir/>
          <dgm:resizeHandles val="exact"/>
        </dgm:presLayoutVars>
      </dgm:prSet>
      <dgm:spPr/>
    </dgm:pt>
    <dgm:pt modelId="{2F13E482-1F54-49F8-8182-A6261748091A}" type="pres">
      <dgm:prSet presAssocID="{665E3998-2EBE-4F1F-BB5D-3BDE36DCF5B6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DF87C2-07FA-4AA7-8A09-D7728097BB43}" type="pres">
      <dgm:prSet presAssocID="{665E3998-2EBE-4F1F-BB5D-3BDE36DCF5B6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2A3394-B341-4E6E-A339-AE888174E5F2}" type="pres">
      <dgm:prSet presAssocID="{665E3998-2EBE-4F1F-BB5D-3BDE36DCF5B6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35BC01-AAAC-4A02-BB3E-081219BF1E91}" srcId="{665E3998-2EBE-4F1F-BB5D-3BDE36DCF5B6}" destId="{AC97A8E0-A103-470B-9C86-9D00809E699A}" srcOrd="2" destOrd="0" parTransId="{7407E270-D89F-4ABC-B77A-B9373FF8DF32}" sibTransId="{E8BA23EE-59C8-40E9-89C3-6693DE502183}"/>
    <dgm:cxn modelId="{ED380F7C-B56D-4F83-B0DB-A0481AC74C86}" srcId="{665E3998-2EBE-4F1F-BB5D-3BDE36DCF5B6}" destId="{EC8E6110-D9C0-43C3-8C81-68D8A351749D}" srcOrd="0" destOrd="0" parTransId="{13AE55B5-F483-4528-9516-293A8099948E}" sibTransId="{0248487B-752D-443A-8B80-EABA3F9E4A68}"/>
    <dgm:cxn modelId="{64DC2F37-ED92-4228-AAB0-230964A4E30C}" type="presOf" srcId="{943A04C1-8C52-484D-8095-42DAFB79E410}" destId="{7CDF87C2-07FA-4AA7-8A09-D7728097BB43}" srcOrd="0" destOrd="0" presId="urn:microsoft.com/office/officeart/2005/8/layout/rings+Icon"/>
    <dgm:cxn modelId="{375C1B19-13A9-4B3B-AEC6-9F83A00708A0}" type="presOf" srcId="{665E3998-2EBE-4F1F-BB5D-3BDE36DCF5B6}" destId="{889F2B09-6443-4FE6-A32F-A3D5FEC1A611}" srcOrd="0" destOrd="0" presId="urn:microsoft.com/office/officeart/2005/8/layout/rings+Icon"/>
    <dgm:cxn modelId="{BAA32B76-C806-4E33-AEE7-6E7827FD09A3}" srcId="{665E3998-2EBE-4F1F-BB5D-3BDE36DCF5B6}" destId="{943A04C1-8C52-484D-8095-42DAFB79E410}" srcOrd="1" destOrd="0" parTransId="{5C4E3587-E161-4320-8F7F-9608259D6B99}" sibTransId="{40F33260-6C71-45AA-B861-4870C97B24BD}"/>
    <dgm:cxn modelId="{82E680A6-D54C-4A27-857A-1E493BB59BCD}" type="presOf" srcId="{EC8E6110-D9C0-43C3-8C81-68D8A351749D}" destId="{2F13E482-1F54-49F8-8182-A6261748091A}" srcOrd="0" destOrd="0" presId="urn:microsoft.com/office/officeart/2005/8/layout/rings+Icon"/>
    <dgm:cxn modelId="{1D79907E-910A-4D3A-9A82-248FA523EFBF}" type="presOf" srcId="{AC97A8E0-A103-470B-9C86-9D00809E699A}" destId="{D62A3394-B341-4E6E-A339-AE888174E5F2}" srcOrd="0" destOrd="0" presId="urn:microsoft.com/office/officeart/2005/8/layout/rings+Icon"/>
    <dgm:cxn modelId="{F23EA923-AB7E-4A85-A604-7551AC2F0B85}" type="presParOf" srcId="{889F2B09-6443-4FE6-A32F-A3D5FEC1A611}" destId="{2F13E482-1F54-49F8-8182-A6261748091A}" srcOrd="0" destOrd="0" presId="urn:microsoft.com/office/officeart/2005/8/layout/rings+Icon"/>
    <dgm:cxn modelId="{F2A68AAF-9E92-4523-BC56-212AAD100803}" type="presParOf" srcId="{889F2B09-6443-4FE6-A32F-A3D5FEC1A611}" destId="{7CDF87C2-07FA-4AA7-8A09-D7728097BB43}" srcOrd="1" destOrd="0" presId="urn:microsoft.com/office/officeart/2005/8/layout/rings+Icon"/>
    <dgm:cxn modelId="{92DB4107-3CB0-4ED3-B23C-65991CF82590}" type="presParOf" srcId="{889F2B09-6443-4FE6-A32F-A3D5FEC1A611}" destId="{D62A3394-B341-4E6E-A339-AE888174E5F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3E482-1F54-49F8-8182-A6261748091A}">
      <dsp:nvSpPr>
        <dsp:cNvPr id="0" name=""/>
        <dsp:cNvSpPr/>
      </dsp:nvSpPr>
      <dsp:spPr>
        <a:xfrm>
          <a:off x="583516" y="0"/>
          <a:ext cx="2169375" cy="21693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Éghető anyag</a:t>
          </a:r>
          <a:endParaRPr lang="en-US" sz="2100" kern="1200" dirty="0"/>
        </a:p>
      </dsp:txBody>
      <dsp:txXfrm>
        <a:off x="901214" y="317693"/>
        <a:ext cx="1533979" cy="1533957"/>
      </dsp:txXfrm>
    </dsp:sp>
    <dsp:sp modelId="{7CDF87C2-07FA-4AA7-8A09-D7728097BB43}">
      <dsp:nvSpPr>
        <dsp:cNvPr id="0" name=""/>
        <dsp:cNvSpPr/>
      </dsp:nvSpPr>
      <dsp:spPr>
        <a:xfrm>
          <a:off x="1700112" y="1446832"/>
          <a:ext cx="2169375" cy="21693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Oxigén </a:t>
          </a:r>
          <a:endParaRPr lang="en-US" sz="2100" kern="1200" dirty="0"/>
        </a:p>
      </dsp:txBody>
      <dsp:txXfrm>
        <a:off x="2017810" y="1764525"/>
        <a:ext cx="1533979" cy="1533957"/>
      </dsp:txXfrm>
    </dsp:sp>
    <dsp:sp modelId="{D62A3394-B341-4E6E-A339-AE888174E5F2}">
      <dsp:nvSpPr>
        <dsp:cNvPr id="0" name=""/>
        <dsp:cNvSpPr/>
      </dsp:nvSpPr>
      <dsp:spPr>
        <a:xfrm>
          <a:off x="2815388" y="0"/>
          <a:ext cx="2169375" cy="21693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Gyulladási hőmérséklet</a:t>
          </a:r>
          <a:endParaRPr lang="en-US" sz="2100" kern="1200" dirty="0"/>
        </a:p>
      </dsp:txBody>
      <dsp:txXfrm>
        <a:off x="3133086" y="317693"/>
        <a:ext cx="1533979" cy="1533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Összekapcsolt körök"/>
  <dgm:desc val="Egymást átfedő vagy kapcsolódó fogalmak vagy koncepciók szemléltetésére szolgáló ábra. Az 1. szintű felirat első hét sora egy körnek felel meg. A fel nem használt szöveg nem látszik, de az elrendezések közötti váltáskor rendelkezésre áll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6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1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0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1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4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4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77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5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9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1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8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9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9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23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84DC2B3-4F51-42A5-9793-6F16D0663747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3491E5-9B79-43FF-828F-EECCB7B947D1}" type="datetimeFigureOut">
              <a:rPr lang="hu-HU" smtClean="0"/>
              <a:t>2014.07.22.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6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B42511-4AFE-443A-86BC-BC3B3571DC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>
              <a:solidFill>
                <a:srgbClr val="FBEEC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EF0126F-9C06-4E76-90A2-926A381C7928}" type="datetimeFigureOut">
              <a:rPr lang="hu-HU" smtClean="0">
                <a:solidFill>
                  <a:srgbClr val="FBEEC9"/>
                </a:solidFill>
              </a:rPr>
              <a:pPr/>
              <a:t>2014.07.22.</a:t>
            </a:fld>
            <a:endParaRPr lang="hu-H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ctrTitle"/>
          </p:nvPr>
        </p:nvSpPr>
        <p:spPr>
          <a:xfrm>
            <a:off x="1797162" y="1868212"/>
            <a:ext cx="4824536" cy="5202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Tűzvédelmi megelőző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ismeretek</a:t>
            </a:r>
            <a:endParaRPr lang="hu-HU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3074" name="Picture 2" descr="http://zachbussey.com/wp-content/uploads/2010/09/7-Backdr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417" y="2492896"/>
            <a:ext cx="4655281" cy="3495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wikimedia.org/wikipedia/hu/8/87/K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83" y="332656"/>
            <a:ext cx="1267342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932363" y="2230438"/>
            <a:ext cx="5461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u-H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67744" y="605028"/>
            <a:ext cx="4392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Az égés fő elemei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31347701"/>
              </p:ext>
            </p:extLst>
          </p:nvPr>
        </p:nvGraphicFramePr>
        <p:xfrm>
          <a:off x="251520" y="1844824"/>
          <a:ext cx="556828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http://i.istockimg.com/file_thumbview_approve/5669783/2/stock-photo-5669783-fire-flames-on-whi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806700"/>
            <a:ext cx="2463254" cy="36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42547" y="605027"/>
            <a:ext cx="314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Oltóhatások I. </a:t>
            </a:r>
            <a:endParaRPr lang="hu-HU" sz="3600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611560" y="1340768"/>
            <a:ext cx="7607164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Clr>
                <a:srgbClr val="0C0C0C"/>
              </a:buClr>
              <a:buFont typeface="Arial" pitchFamily="34" charset="0"/>
              <a:buNone/>
            </a:pPr>
            <a:r>
              <a:rPr lang="hu-HU" sz="1800" dirty="0" smtClean="0">
                <a:solidFill>
                  <a:prstClr val="black"/>
                </a:solidFill>
              </a:rPr>
              <a:t>	Olyan </a:t>
            </a:r>
            <a:r>
              <a:rPr lang="hu-HU" sz="1800" dirty="0">
                <a:solidFill>
                  <a:prstClr val="black"/>
                </a:solidFill>
              </a:rPr>
              <a:t>feltételek létrehozása, amely megakadályozza, illetve gátolja az égést és </a:t>
            </a:r>
            <a:r>
              <a:rPr lang="hu-HU" sz="1800" dirty="0" smtClean="0">
                <a:solidFill>
                  <a:prstClr val="black"/>
                </a:solidFill>
              </a:rPr>
              <a:t>feltételeinek kialakulását</a:t>
            </a:r>
            <a:r>
              <a:rPr lang="hu-HU" sz="1800" dirty="0">
                <a:solidFill>
                  <a:prstClr val="black"/>
                </a:solidFill>
              </a:rPr>
              <a:t>. A gyakorlatban a </a:t>
            </a:r>
            <a:r>
              <a:rPr lang="hu-HU" sz="1800" dirty="0" smtClean="0">
                <a:solidFill>
                  <a:prstClr val="black"/>
                </a:solidFill>
              </a:rPr>
              <a:t>tűzoltást </a:t>
            </a:r>
            <a:r>
              <a:rPr lang="hu-HU" sz="1800" dirty="0">
                <a:solidFill>
                  <a:prstClr val="black"/>
                </a:solidFill>
              </a:rPr>
              <a:t>az oltóanyagok oltóhatásaival valósítjuk meg. </a:t>
            </a:r>
            <a:r>
              <a:rPr lang="hu-HU" sz="1800" dirty="0" smtClean="0">
                <a:solidFill>
                  <a:prstClr val="black"/>
                </a:solidFill>
              </a:rPr>
              <a:t>Minden oltóanyagnak </a:t>
            </a:r>
            <a:r>
              <a:rPr lang="hu-HU" sz="1800" dirty="0">
                <a:solidFill>
                  <a:prstClr val="black"/>
                </a:solidFill>
              </a:rPr>
              <a:t>van egy </a:t>
            </a:r>
            <a:r>
              <a:rPr lang="hu-HU" sz="1800" dirty="0" smtClean="0">
                <a:solidFill>
                  <a:prstClr val="black"/>
                </a:solidFill>
              </a:rPr>
              <a:t>fő </a:t>
            </a:r>
            <a:r>
              <a:rPr lang="hu-HU" sz="1800" dirty="0">
                <a:solidFill>
                  <a:prstClr val="black"/>
                </a:solidFill>
              </a:rPr>
              <a:t>oltóhatása, amely a legnagyobb százalékban vesz részt az </a:t>
            </a:r>
            <a:r>
              <a:rPr lang="hu-HU" sz="1800" dirty="0" smtClean="0">
                <a:solidFill>
                  <a:prstClr val="black"/>
                </a:solidFill>
              </a:rPr>
              <a:t>oltásban. A fő </a:t>
            </a:r>
            <a:r>
              <a:rPr lang="hu-HU" sz="1800" dirty="0">
                <a:solidFill>
                  <a:prstClr val="black"/>
                </a:solidFill>
              </a:rPr>
              <a:t>oltóhatásoknak vannak mellék oltóhatásaik, amelyek kisebb százalékban vesznek </a:t>
            </a:r>
            <a:r>
              <a:rPr lang="hu-HU" sz="1800" dirty="0" smtClean="0">
                <a:solidFill>
                  <a:prstClr val="black"/>
                </a:solidFill>
              </a:rPr>
              <a:t>részt az oltásban.</a:t>
            </a:r>
            <a:endParaRPr lang="hu-HU" sz="1800" dirty="0">
              <a:solidFill>
                <a:prstClr val="black">
                  <a:lumMod val="85000"/>
                  <a:lumOff val="15000"/>
                </a:prstClr>
              </a:solidFill>
              <a:cs typeface="Calibri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55576" y="3356992"/>
            <a:ext cx="76328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 smtClean="0">
                <a:solidFill>
                  <a:prstClr val="black"/>
                </a:solidFill>
              </a:rPr>
              <a:t>Hűtő </a:t>
            </a:r>
            <a:r>
              <a:rPr lang="hu-HU" sz="2000" b="1" i="1" dirty="0">
                <a:solidFill>
                  <a:prstClr val="black"/>
                </a:solidFill>
              </a:rPr>
              <a:t>fő oltóhatás</a:t>
            </a:r>
          </a:p>
          <a:p>
            <a:pPr algn="just"/>
            <a:r>
              <a:rPr lang="hu-HU" dirty="0">
                <a:solidFill>
                  <a:prstClr val="black"/>
                </a:solidFill>
              </a:rPr>
              <a:t>Az égő anyag lehűtéséhez szükséges úgy, hogy a </a:t>
            </a:r>
            <a:r>
              <a:rPr lang="hu-HU" dirty="0" smtClean="0">
                <a:solidFill>
                  <a:prstClr val="black"/>
                </a:solidFill>
              </a:rPr>
              <a:t>tűz </a:t>
            </a:r>
            <a:r>
              <a:rPr lang="hu-HU" dirty="0">
                <a:solidFill>
                  <a:prstClr val="black"/>
                </a:solidFill>
              </a:rPr>
              <a:t>fészkében és annak környezetében a hőmérsékletet az </a:t>
            </a:r>
            <a:r>
              <a:rPr lang="hu-HU" dirty="0" smtClean="0">
                <a:solidFill>
                  <a:prstClr val="black"/>
                </a:solidFill>
              </a:rPr>
              <a:t>égő </a:t>
            </a:r>
            <a:r>
              <a:rPr lang="hu-HU" dirty="0">
                <a:solidFill>
                  <a:prstClr val="black"/>
                </a:solidFill>
              </a:rPr>
              <a:t>anyag gyulladáspontja alá csökkentsük, illetve megelőzzük, hogy ezt az értéket elérje (gyors </a:t>
            </a:r>
            <a:r>
              <a:rPr lang="hu-HU" dirty="0" smtClean="0">
                <a:solidFill>
                  <a:prstClr val="black"/>
                </a:solidFill>
              </a:rPr>
              <a:t>hűtést </a:t>
            </a:r>
            <a:r>
              <a:rPr lang="hu-HU" dirty="0">
                <a:solidFill>
                  <a:prstClr val="black"/>
                </a:solidFill>
              </a:rPr>
              <a:t>érzékeny anyagok esetében nem szabad alkalmazni, mert a – kazánok fala, épületszerkezetek, teherhordó épületszerkezetek repedése, törése, épületomlás, szilárdság változás történhet, ha azokat </a:t>
            </a:r>
            <a:r>
              <a:rPr lang="hu-HU" dirty="0" smtClean="0">
                <a:solidFill>
                  <a:prstClr val="black"/>
                </a:solidFill>
              </a:rPr>
              <a:t>erősen </a:t>
            </a:r>
            <a:r>
              <a:rPr lang="hu-HU" dirty="0">
                <a:solidFill>
                  <a:prstClr val="black"/>
                </a:solidFill>
              </a:rPr>
              <a:t>felizzott, felmelegedett állapotukban egyenetlenül hirtelen lehűtjük</a:t>
            </a:r>
            <a:r>
              <a:rPr lang="hu-HU" dirty="0" smtClean="0">
                <a:solidFill>
                  <a:prstClr val="black"/>
                </a:solidFill>
              </a:rPr>
              <a:t>.)</a:t>
            </a:r>
          </a:p>
          <a:p>
            <a:pPr algn="just"/>
            <a:r>
              <a:rPr lang="hu-HU" b="1" dirty="0" smtClean="0">
                <a:solidFill>
                  <a:prstClr val="black"/>
                </a:solidFill>
              </a:rPr>
              <a:t>Mellék oltóhatásai: </a:t>
            </a:r>
            <a:r>
              <a:rPr lang="hu-HU" dirty="0" smtClean="0">
                <a:solidFill>
                  <a:prstClr val="black"/>
                </a:solidFill>
              </a:rPr>
              <a:t>párolgási, szublimációs, bomlási, kiegyenlítő, ill. gátló hatás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94762" y="1556792"/>
            <a:ext cx="68407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i="1" dirty="0" smtClean="0">
                <a:solidFill>
                  <a:prstClr val="black"/>
                </a:solidFill>
              </a:rPr>
              <a:t>Fojtó fő oltóhatás</a:t>
            </a:r>
          </a:p>
          <a:p>
            <a:pPr algn="just"/>
            <a:endParaRPr lang="hu-HU" sz="2000" b="1" i="1" dirty="0">
              <a:solidFill>
                <a:prstClr val="black"/>
              </a:solidFill>
            </a:endParaRPr>
          </a:p>
          <a:p>
            <a:pPr algn="just"/>
            <a:r>
              <a:rPr lang="hu-HU" dirty="0">
                <a:solidFill>
                  <a:prstClr val="black"/>
                </a:solidFill>
              </a:rPr>
              <a:t>Az oltóanyag </a:t>
            </a:r>
            <a:r>
              <a:rPr lang="hu-HU" dirty="0" smtClean="0">
                <a:solidFill>
                  <a:prstClr val="black"/>
                </a:solidFill>
              </a:rPr>
              <a:t>gőz</a:t>
            </a:r>
            <a:r>
              <a:rPr lang="hu-HU" dirty="0">
                <a:solidFill>
                  <a:prstClr val="black"/>
                </a:solidFill>
              </a:rPr>
              <a:t>, gáz, köd vagy </a:t>
            </a:r>
            <a:r>
              <a:rPr lang="hu-HU" dirty="0" smtClean="0">
                <a:solidFill>
                  <a:prstClr val="black"/>
                </a:solidFill>
              </a:rPr>
              <a:t>porfelhőként, vagy </a:t>
            </a:r>
            <a:r>
              <a:rPr lang="hu-HU" dirty="0">
                <a:solidFill>
                  <a:prstClr val="black"/>
                </a:solidFill>
              </a:rPr>
              <a:t>annak rétegeként elzárja az égési </a:t>
            </a:r>
            <a:r>
              <a:rPr lang="hu-HU" dirty="0" smtClean="0">
                <a:solidFill>
                  <a:prstClr val="black"/>
                </a:solidFill>
              </a:rPr>
              <a:t>fészket, illetve </a:t>
            </a:r>
            <a:r>
              <a:rPr lang="hu-HU" dirty="0">
                <a:solidFill>
                  <a:prstClr val="black"/>
                </a:solidFill>
              </a:rPr>
              <a:t>az </a:t>
            </a:r>
            <a:r>
              <a:rPr lang="hu-HU" dirty="0" smtClean="0">
                <a:solidFill>
                  <a:prstClr val="black"/>
                </a:solidFill>
              </a:rPr>
              <a:t>éghető anyagot, </a:t>
            </a:r>
            <a:r>
              <a:rPr lang="hu-HU" dirty="0">
                <a:solidFill>
                  <a:prstClr val="black"/>
                </a:solidFill>
              </a:rPr>
              <a:t>a </a:t>
            </a:r>
            <a:r>
              <a:rPr lang="hu-HU" dirty="0" smtClean="0">
                <a:solidFill>
                  <a:prstClr val="black"/>
                </a:solidFill>
              </a:rPr>
              <a:t>levegőtől.</a:t>
            </a:r>
          </a:p>
          <a:p>
            <a:pPr algn="just"/>
            <a:r>
              <a:rPr lang="hu-HU" b="1" dirty="0" smtClean="0">
                <a:solidFill>
                  <a:prstClr val="black"/>
                </a:solidFill>
              </a:rPr>
              <a:t>Mellék oltóhatásai: </a:t>
            </a:r>
            <a:r>
              <a:rPr lang="hu-HU" dirty="0" smtClean="0">
                <a:solidFill>
                  <a:prstClr val="black"/>
                </a:solidFill>
              </a:rPr>
              <a:t>kiszorító, elválasztó, takaró, és emulgeáló hatás</a:t>
            </a:r>
          </a:p>
          <a:p>
            <a:pPr algn="just"/>
            <a:endParaRPr lang="hu-HU" dirty="0">
              <a:solidFill>
                <a:prstClr val="black"/>
              </a:solidFill>
            </a:endParaRPr>
          </a:p>
          <a:p>
            <a:pPr algn="just"/>
            <a:r>
              <a:rPr lang="hu-HU" sz="2000" b="1" i="1" dirty="0">
                <a:solidFill>
                  <a:prstClr val="black"/>
                </a:solidFill>
              </a:rPr>
              <a:t>Inhibíciós fő oltóhatás</a:t>
            </a:r>
          </a:p>
          <a:p>
            <a:pPr algn="just"/>
            <a:endParaRPr lang="hu-HU" sz="2000" b="1" i="1" dirty="0">
              <a:solidFill>
                <a:prstClr val="black"/>
              </a:solidFill>
            </a:endParaRPr>
          </a:p>
          <a:p>
            <a:pPr algn="just"/>
            <a:r>
              <a:rPr lang="hu-HU" dirty="0">
                <a:solidFill>
                  <a:prstClr val="black"/>
                </a:solidFill>
              </a:rPr>
              <a:t>Az inhibíciós oltóhatás akkor jelentkezik, ha az oltóanyag az </a:t>
            </a:r>
            <a:r>
              <a:rPr lang="hu-HU" dirty="0" smtClean="0">
                <a:solidFill>
                  <a:prstClr val="black"/>
                </a:solidFill>
              </a:rPr>
              <a:t>égés láncolatába </a:t>
            </a:r>
            <a:r>
              <a:rPr lang="hu-HU" dirty="0">
                <a:solidFill>
                  <a:prstClr val="black"/>
                </a:solidFill>
              </a:rPr>
              <a:t>beépülve </a:t>
            </a:r>
            <a:r>
              <a:rPr lang="hu-HU" dirty="0" smtClean="0">
                <a:solidFill>
                  <a:prstClr val="black"/>
                </a:solidFill>
              </a:rPr>
              <a:t>azt megszakítja</a:t>
            </a:r>
            <a:r>
              <a:rPr lang="hu-HU" dirty="0">
                <a:solidFill>
                  <a:prstClr val="black"/>
                </a:solidFill>
              </a:rPr>
              <a:t>, ezáltal a lánggal való égést megszűnteti, másképpen fogalmazva az </a:t>
            </a:r>
            <a:r>
              <a:rPr lang="hu-HU" dirty="0" smtClean="0">
                <a:solidFill>
                  <a:prstClr val="black"/>
                </a:solidFill>
              </a:rPr>
              <a:t>oltóanyag hatására </a:t>
            </a:r>
            <a:r>
              <a:rPr lang="hu-HU" dirty="0">
                <a:solidFill>
                  <a:prstClr val="black"/>
                </a:solidFill>
              </a:rPr>
              <a:t>a </a:t>
            </a:r>
            <a:r>
              <a:rPr lang="hu-HU" dirty="0" smtClean="0">
                <a:solidFill>
                  <a:prstClr val="black"/>
                </a:solidFill>
              </a:rPr>
              <a:t>tűz fészkében </a:t>
            </a:r>
            <a:r>
              <a:rPr lang="hu-HU" dirty="0">
                <a:solidFill>
                  <a:prstClr val="black"/>
                </a:solidFill>
              </a:rPr>
              <a:t>olyan gőzök képződnek, amelyek az égési reakció </a:t>
            </a:r>
            <a:r>
              <a:rPr lang="hu-HU" dirty="0" smtClean="0">
                <a:solidFill>
                  <a:prstClr val="black"/>
                </a:solidFill>
              </a:rPr>
              <a:t>láncolatát felbontják </a:t>
            </a:r>
            <a:r>
              <a:rPr lang="hu-HU" dirty="0">
                <a:solidFill>
                  <a:prstClr val="black"/>
                </a:solidFill>
              </a:rPr>
              <a:t>(a halon gázok fő oltóhatása és az oltóporokat is jellemzi).</a:t>
            </a:r>
          </a:p>
          <a:p>
            <a:pPr algn="just"/>
            <a:r>
              <a:rPr lang="hu-HU" b="1" dirty="0">
                <a:solidFill>
                  <a:prstClr val="black"/>
                </a:solidFill>
              </a:rPr>
              <a:t>Mellék oltóhatásai</a:t>
            </a:r>
            <a:r>
              <a:rPr lang="hu-HU" b="1" dirty="0" smtClean="0">
                <a:solidFill>
                  <a:prstClr val="black"/>
                </a:solidFill>
              </a:rPr>
              <a:t>: </a:t>
            </a:r>
            <a:r>
              <a:rPr lang="hu-HU" dirty="0" smtClean="0">
                <a:solidFill>
                  <a:prstClr val="black"/>
                </a:solidFill>
              </a:rPr>
              <a:t>homogén (pl. halon) és heterogén (pl. oltóporok) 		  inhibíciós mellék oltóhatás 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42547" y="605027"/>
            <a:ext cx="314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Oltóhatások II. </a:t>
            </a:r>
            <a:endParaRPr lang="hu-HU" sz="3600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395536" y="1268760"/>
            <a:ext cx="7620000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dirty="0" smtClean="0"/>
              <a:t>Az ún. spotlámpák igen magas hőt termelnek működésük közben. Ügyeljünk rá, hogy éghető anyag ne érjen hozzájuk; sugárzott hője képes a közelben lévő anyagokat meggyújtani!</a:t>
            </a:r>
          </a:p>
          <a:p>
            <a:pPr algn="just"/>
            <a:r>
              <a:rPr lang="hu-HU" sz="2000" dirty="0" smtClean="0"/>
              <a:t>Az elektromos hősugárzót, valamint a gázzal működő fűtőberendezést úgy helyezzük el a lakótérben, hogy ahhoz éghető anyag ne érjen, attól kellő tűztávolságban legyen.</a:t>
            </a:r>
          </a:p>
          <a:p>
            <a:pPr algn="just"/>
            <a:r>
              <a:rPr lang="hu-HU" sz="2000" dirty="0" smtClean="0"/>
              <a:t>A cigarettázás is veszélyforrás otthonunkban. Lehetőség szerint ne dohányozzunk a lakásban.</a:t>
            </a:r>
          </a:p>
          <a:p>
            <a:pPr algn="just"/>
            <a:r>
              <a:rPr lang="hu-HU" sz="2000" dirty="0" smtClean="0"/>
              <a:t>Kandalló vagy cserépkályha környezetében ne tároljuk könnyen éghető tárgyakat, mert a kipattanó szikra tüzet okozhat. </a:t>
            </a:r>
          </a:p>
          <a:p>
            <a:pPr algn="just"/>
            <a:r>
              <a:rPr lang="hu-HU" sz="2000" dirty="0" smtClean="0"/>
              <a:t>Ügyeljünk arra, hogy éghető folyadékot se tároljunk a közelükben. Az éghető folyadékok (benzin, lakkhígító, körömlakklemosó, etanol, sebbenzin stb.) szobahőmérsékleten is könnyen párolognak, és ezek gőze gyúlékony. Ezeket a gőzöket egy szikra könnyen lángra lobbanthatja.</a:t>
            </a:r>
            <a:endParaRPr lang="hu-HU" sz="2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háztartás tűzveszélyei</a:t>
            </a:r>
            <a:endParaRPr lang="hu-HU" sz="4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395536" y="1268760"/>
            <a:ext cx="7848872" cy="540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smtClean="0"/>
              <a:t>Nagyon fontos, hogy fűtőberendezésen NE szárítsunk ruhát. A használatban lévő gázkonvektor burkolata olyan magas hőmérsékletet is elérhet, amely a ráterített szárítandó ruhát meggyújthatja. A vasalót is fokozott figyelemmel használjuk! Ne hagyjuk a ruhaneműn huzamosabb ideig.</a:t>
            </a:r>
          </a:p>
          <a:p>
            <a:pPr algn="just"/>
            <a:r>
              <a:rPr lang="hu-HU" sz="2000" smtClean="0"/>
              <a:t>Előfordulhat, hogy háztartási gépünk működése során rendellenességet tapasztalunk. Az elektromos hálózatra kapcsolt készülékek esetében a mechanikai és az elektromos meghibásodás is tűzhöz vezethet. Az ilyen készüléket ne használjuk tovább, az elektromos hálózatról válasszuk le és hívjunk szerelőt. </a:t>
            </a:r>
          </a:p>
          <a:p>
            <a:pPr algn="just"/>
            <a:r>
              <a:rPr lang="hu-HU" sz="2000" smtClean="0"/>
              <a:t>Fontos, hogy csak jó minőségű hosszabbítót és elosztót használjunk. Annak kiválasztásakor vegyük figyelembe, hogy milyen teljesítményű készüléket kívánunk működtetni róla. Egy nagyobb teljesítményű elektromos berendezés használatakor a nem megfelelő teljesítményű hosszabbító felmelegedhet és tüzet okozhat. Elosztót nem szerencsés elosztóval toldani, ilyen célra használjunk hosszabbítót.</a:t>
            </a:r>
          </a:p>
          <a:p>
            <a:pPr algn="just"/>
            <a:r>
              <a:rPr lang="hu-HU" sz="2000" smtClean="0"/>
              <a:t>Karácsonykor fokozott figyelemmel gyújtsunk mécsest, gyertyát a karácsonyfa közelében. A kiszáradt fa nagyon könnyen lángra kap és a tűz pillanatokon belül szétterjed a környezetére. Gyertyát, csillagszórót csak felügyelet mellett használjunk.</a:t>
            </a:r>
            <a:endParaRPr lang="hu-HU" sz="2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háztartás tűzveszélyei</a:t>
            </a:r>
            <a:endParaRPr lang="hu-HU" sz="4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háztartás tűzveszélyei</a:t>
            </a:r>
            <a:endParaRPr lang="hu-HU" sz="4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100" smtClean="0">
                <a:latin typeface="Calibri" pitchFamily="34" charset="0"/>
                <a:cs typeface="Calibri" pitchFamily="34" charset="0"/>
              </a:rPr>
              <a:t>Egyre több műanyag alapú használati tárgy</a:t>
            </a:r>
          </a:p>
          <a:p>
            <a:pPr algn="just"/>
            <a:r>
              <a:rPr lang="hu-HU" sz="2100" smtClean="0">
                <a:latin typeface="Calibri" pitchFamily="34" charset="0"/>
                <a:cs typeface="Calibri" pitchFamily="34" charset="0"/>
              </a:rPr>
              <a:t>Bútorkárpit, függöny stb.</a:t>
            </a:r>
          </a:p>
          <a:p>
            <a:pPr algn="just"/>
            <a:r>
              <a:rPr lang="hu-HU" sz="2000" smtClean="0"/>
              <a:t>A függönyök már csak anyaguk, és elhelyezkedésük miatt is könnyen lángra kapnak, hiszen a tűz legkönnyebben felfelé terjed. </a:t>
            </a:r>
          </a:p>
          <a:p>
            <a:pPr algn="just"/>
            <a:r>
              <a:rPr lang="hu-HU" sz="2000" smtClean="0"/>
              <a:t>Ügyeljünk rá, hogy a függöny ne kerüljön gyertya, mécses vagy akár adventi koszorú közelébe, </a:t>
            </a:r>
          </a:p>
          <a:p>
            <a:pPr algn="just"/>
            <a:r>
              <a:rPr lang="hu-HU" sz="2000" smtClean="0"/>
              <a:t>figyeljünk arra is, hogy egy esetleges huzat ne mozgassa a nyílt láng felé a függönyünket. </a:t>
            </a:r>
          </a:p>
          <a:p>
            <a:pPr algn="just"/>
            <a:r>
              <a:rPr lang="hu-HU" sz="2000" smtClean="0"/>
              <a:t>A tűz a függönyön gyorsan terjed, hőfoka emelkedik, így más anyagokat is pillanatok alatt lángra lobbanthat, amelyet fojtó füst kísér. Ugyanez vonatkozik az éjjeli lámpára terített sötétítő textíliákra. A lámpában lévő izzószál által fejlesztett hő elegendő lehet annak meggyújtásához.</a:t>
            </a:r>
            <a:endParaRPr lang="hu-HU" sz="21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27584" y="764704"/>
            <a:ext cx="7416824" cy="1569913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hu-HU" sz="2400" b="1" dirty="0">
                <a:latin typeface="Calibri" pitchFamily="34" charset="0"/>
                <a:cs typeface="Calibri" pitchFamily="34" charset="0"/>
              </a:rPr>
              <a:t>Elsősegély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hu-HU" sz="1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latin typeface="Calibri" pitchFamily="34" charset="0"/>
                <a:cs typeface="Calibri" pitchFamily="34" charset="0"/>
              </a:rPr>
              <a:t>	Sérült, vagy hirtelen megbetegedett embertársunknak a szakellátó kiérkezéséig nyújtott azonnali segítség</a:t>
            </a:r>
            <a:endParaRPr lang="hu-HU" sz="2000" dirty="0">
              <a:latin typeface="Calibri" pitchFamily="34" charset="0"/>
              <a:cs typeface="Calibri" pitchFamily="34" charset="0"/>
            </a:endParaRPr>
          </a:p>
          <a:p>
            <a:pPr marL="114300" indent="0">
              <a:lnSpc>
                <a:spcPct val="160000"/>
              </a:lnSpc>
              <a:buNone/>
            </a:pP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40743" y="2636912"/>
            <a:ext cx="6590506" cy="252028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hu-HU" sz="2000" b="1" dirty="0" smtClean="0">
                <a:latin typeface="Calibri" pitchFamily="34" charset="0"/>
                <a:cs typeface="Calibri" pitchFamily="34" charset="0"/>
              </a:rPr>
              <a:t>Szükséges telefonszámok:</a:t>
            </a:r>
            <a:endParaRPr lang="hu-HU" sz="2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hu-HU" sz="2000" b="1" dirty="0" smtClean="0">
                <a:solidFill>
                  <a:srgbClr val="00B050"/>
                </a:solidFill>
                <a:latin typeface="Calibri" pitchFamily="34" charset="0"/>
              </a:rPr>
              <a:t>Mentők		104</a:t>
            </a:r>
          </a:p>
          <a:p>
            <a:pPr>
              <a:lnSpc>
                <a:spcPct val="160000"/>
              </a:lnSpc>
            </a:pPr>
            <a:r>
              <a:rPr lang="hu-HU" sz="2000" b="1" dirty="0" smtClean="0">
                <a:solidFill>
                  <a:srgbClr val="FF0000"/>
                </a:solidFill>
                <a:latin typeface="Calibri" pitchFamily="34" charset="0"/>
              </a:rPr>
              <a:t>Tűzoltóság		105</a:t>
            </a:r>
          </a:p>
          <a:p>
            <a:pPr>
              <a:lnSpc>
                <a:spcPct val="160000"/>
              </a:lnSpc>
            </a:pPr>
            <a:r>
              <a:rPr lang="hu-HU" sz="2000" b="1" dirty="0" smtClean="0">
                <a:solidFill>
                  <a:srgbClr val="0070C0"/>
                </a:solidFill>
                <a:latin typeface="Calibri" pitchFamily="34" charset="0"/>
              </a:rPr>
              <a:t>Rendőrség		107</a:t>
            </a:r>
          </a:p>
        </p:txBody>
      </p:sp>
    </p:spTree>
    <p:extLst>
      <p:ext uri="{BB962C8B-B14F-4D97-AF65-F5344CB8AC3E}">
        <p14:creationId xmlns:p14="http://schemas.microsoft.com/office/powerpoint/2010/main" val="21471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55385" y="3284984"/>
            <a:ext cx="20505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 eaLnBrk="0" hangingPunct="0">
              <a:defRPr sz="1200" b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hu-HU" dirty="0"/>
              <a:t>Egészségre veszélyes</a:t>
            </a:r>
            <a:endParaRPr lang="en-US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071577" y="3284984"/>
            <a:ext cx="7120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 eaLnBrk="0" hangingPunct="0">
              <a:defRPr sz="1200" b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hu-HU" dirty="0"/>
              <a:t>Gázok</a:t>
            </a:r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337170" y="3260213"/>
            <a:ext cx="21275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 eaLnBrk="0" hangingPunct="0">
              <a:defRPr sz="1200" b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hu-HU" dirty="0"/>
              <a:t>Környezetre veszélyes</a:t>
            </a:r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20373" y="4951868"/>
            <a:ext cx="1398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 eaLnBrk="0" hangingPunct="0">
              <a:defRPr sz="1200" b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hu-HU" dirty="0"/>
              <a:t>Maró anyagok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974361" y="5044196"/>
            <a:ext cx="8531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 eaLnBrk="0" hangingPunct="0">
              <a:defRPr sz="1200" b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hu-HU" dirty="0"/>
              <a:t>Toxikus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640850" y="3267408"/>
            <a:ext cx="15504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 eaLnBrk="0" hangingPunct="0">
              <a:defRPr sz="1200" b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hu-HU" dirty="0"/>
              <a:t>Irritáló, toxikus</a:t>
            </a:r>
            <a:endParaRPr lang="en-US" dirty="0"/>
          </a:p>
        </p:txBody>
      </p:sp>
      <p:pic>
        <p:nvPicPr>
          <p:cNvPr id="8" name="Picture 50" descr="C:\DAVE Notebook\Munka- és Tűzvédelem\Mu. véd. dokumentumok\GHS piktogramok\Egészségre veszély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21" y="2013239"/>
            <a:ext cx="1103329" cy="11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1" descr="C:\DAVE Notebook\Munka- és Tűzvédelem\Mu. véd. dokumentumok\GHS piktogramok\Gázo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24" y="2013239"/>
            <a:ext cx="1103329" cy="11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2" descr="C:\DAVE Notebook\Munka- és Tűzvédelem\Mu. véd. dokumentumok\GHS piktogramok\Irritáló, toxiku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65" y="2033585"/>
            <a:ext cx="1145395" cy="11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3" descr="C:\DAVE Notebook\Munka- és Tűzvédelem\Mu. véd. dokumentumok\GHS piktogramok\Környezetre veszélye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49" y="2023628"/>
            <a:ext cx="115372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4" descr="C:\DAVE Notebook\Munka- és Tűzvédelem\Mu. véd. dokumentumok\GHS piktogramok\Maró anyago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6" y="3760043"/>
            <a:ext cx="1100094" cy="11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5" descr="C:\DAVE Notebook\Munka- és Tűzvédelem\Mu. véd. dokumentumok\GHS piktogramok\Oxidáló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24" y="3760043"/>
            <a:ext cx="1098568" cy="11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071577" y="4939848"/>
            <a:ext cx="8402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 eaLnBrk="0" hangingPunct="0">
              <a:defRPr sz="1200" b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hu-HU" dirty="0"/>
              <a:t>Oxidáló</a:t>
            </a:r>
            <a:endParaRPr lang="en-US" dirty="0"/>
          </a:p>
        </p:txBody>
      </p:sp>
      <p:pic>
        <p:nvPicPr>
          <p:cNvPr id="15" name="Picture 56" descr="C:\DAVE Notebook\Munka- és Tűzvédelem\Mu. véd. dokumentumok\GHS piktogramok\Robbanóanyag, tűz-, robbanásveszély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64" y="3738186"/>
            <a:ext cx="1145396" cy="11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402803" y="4921798"/>
            <a:ext cx="202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 eaLnBrk="0" hangingPunct="0">
              <a:defRPr sz="1200" b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hu-HU" dirty="0"/>
              <a:t>Robbanóanyag, tűz-, </a:t>
            </a:r>
          </a:p>
          <a:p>
            <a:r>
              <a:rPr lang="hu-HU" dirty="0"/>
              <a:t>robbanásveszély</a:t>
            </a:r>
            <a:endParaRPr lang="en-US" dirty="0"/>
          </a:p>
        </p:txBody>
      </p:sp>
      <p:pic>
        <p:nvPicPr>
          <p:cNvPr id="17" name="Picture 57" descr="C:\DAVE Notebook\Munka- és Tűzvédelem\Mu. véd. dokumentumok\GHS piktogramok\Toxiku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45" y="3703371"/>
            <a:ext cx="1211753" cy="12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8" descr="C:\DAVE Notebook\Munka- és Tűzvédelem\Mu. véd. dokumentumok\GHS piktogramok\Tűzveszélye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23" y="5182697"/>
            <a:ext cx="1052068" cy="10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910558" y="6284227"/>
            <a:ext cx="1322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 eaLnBrk="0" hangingPunct="0">
              <a:defRPr sz="1200" b="1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hu-HU" dirty="0"/>
              <a:t>Tűzveszélyes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39164" y="631776"/>
            <a:ext cx="6984775" cy="115212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A veszélyes anyagokat jelölő új szimbólumrendszer – GHS piktogramok</a:t>
            </a:r>
            <a:endParaRPr lang="hu-H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3568" y="1556792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7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Bárhol járunk, tájékozódjunk a vészkijáratokat illetően</a:t>
            </a:r>
          </a:p>
          <a:p>
            <a:pPr marL="395287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Ha van lift győződjünk meg, hogy tűz esetén használható-e</a:t>
            </a:r>
          </a:p>
          <a:p>
            <a:pPr marL="395287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Többszintes épületek esetében, a lift használata mellett, keressük meg a menekülés céljára használható lépcsőházakat is</a:t>
            </a:r>
          </a:p>
          <a:p>
            <a:pPr marL="395287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Lehetőleg kerüljük az olyan helyeket/épületeket, ahol „számolatlanul” engedik be az embereket, tömeg van és kevés/szűk vészkijárat áll csak rendelkezésre</a:t>
            </a:r>
          </a:p>
          <a:p>
            <a:pPr marL="395287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Sajátítsuk el a tűzoltó készülék használatát</a:t>
            </a:r>
          </a:p>
          <a:p>
            <a:pPr marL="395287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Tűzriadó gyakorlaton mindenkinek állampolgári kötelessége részt venni. A tűzmegelőzés fontos része, hogy gyakoroljuk az épületek szervezett, gyors elhagyását. Kérünk mindenkit, komolyan kezelje a gyakorlatokon való részvételt.</a:t>
            </a:r>
          </a:p>
          <a:p>
            <a:pPr marL="395287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Tűz esetén, ha el kell hagynunk az épületet, valamilyen ronggyal , ruhánkkal takarjuk (lehetőség szerint nedvesítsük be) el a szánkat és próbáljunk ezen keresztül lélegezni, így nagyobb eséllyel épségben (füstmérgezés kockázatát csökkentve) tudunk kimenekülni</a:t>
            </a:r>
          </a:p>
          <a:p>
            <a:pPr marL="395287" indent="-285750" algn="just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endParaRPr lang="hu-HU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827584" y="620688"/>
            <a:ext cx="2376264" cy="617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Mire figyeljünk?</a:t>
            </a:r>
            <a:endParaRPr lang="hu-HU" sz="1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awl_Low_Under_Smoke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0451" y="980728"/>
            <a:ext cx="6447031" cy="292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8271" y="4509120"/>
            <a:ext cx="77768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Tűz esetén a füst először a helyiségek felső részét foglalja el és fokozatosan tölti ki a teret, de a padozat közelében 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marad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egy réteg, ahol lehajolva, mászva tájékozódni lehet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Egy lakástűznél előnyösebb lehet ezt a menekülési formát választani. Tömegben természetesen soha ne guggolva ill. négykézláb.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611560" y="260648"/>
            <a:ext cx="397078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Égéstermékek I.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436086" y="1340768"/>
            <a:ext cx="7607164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Füst: </a:t>
            </a:r>
            <a:r>
              <a:rPr lang="hu-H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egy égéstermék rendszer, amely a gázcsere felhajtóerejének következtében szállítja a tökéletlen és a tökéletes égés termékeit (a füst 10</a:t>
            </a:r>
            <a:r>
              <a:rPr lang="hu-HU" sz="2000" baseline="30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hu-H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– 10</a:t>
            </a:r>
            <a:r>
              <a:rPr lang="hu-HU" sz="2000" baseline="30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-8 </a:t>
            </a:r>
            <a:r>
              <a:rPr lang="hu-H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mm átmérőjű szilárd részecskéket is tartalmaz).</a:t>
            </a:r>
          </a:p>
          <a:p>
            <a:pPr marL="114300" indent="0" algn="just">
              <a:buFont typeface="Arial" pitchFamily="34" charset="0"/>
              <a:buNone/>
            </a:pPr>
            <a:endParaRPr lang="hu-HU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hu-HU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Égési gáz: </a:t>
            </a:r>
            <a:r>
              <a:rPr lang="hu-H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 füst zárt fázisa, a füstgáz, legtöbbször vízgőzből és széndioxidból áll. Az összetételt az éghető anyag vegyi összetétele határozza meg. Csak olyan fajta és mennyiségű gázok keletkezhetnek, amelyek az anyagok összetételére jellemzőek. </a:t>
            </a:r>
            <a:r>
              <a:rPr lang="hu-HU" sz="2000" smtClean="0"/>
              <a:t>Az </a:t>
            </a:r>
            <a:r>
              <a:rPr lang="hu-H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éghető tárgyból elszálló gomolyag legtöbb esetben ködből (gőzből) és füstből álló keverék. A füst hiánya a tökéletesen égő anyagokra lehet utaló jel, tehát jó oxigén-ellátásra és gyors tűzterjedésre figyelmeztet.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emergent-culture.com/wp-content/uploads/2009/02/pollution-smoke-and-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085184"/>
            <a:ext cx="2494596" cy="16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755576" y="476672"/>
            <a:ext cx="397078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Égéstermékek II.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467544" y="1772816"/>
            <a:ext cx="7416824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Korom: </a:t>
            </a:r>
            <a:r>
              <a:rPr lang="hu-HU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Nagyon finom, mélyfekete, víztaszító por, amely grafitszerű szénkristályokból áll. A koromképződés annál erősebb, minél gazdagabb szénben az éghető anyag, s minél tökéletlenebb az égés.</a:t>
            </a:r>
          </a:p>
          <a:p>
            <a:pPr algn="just"/>
            <a:r>
              <a:rPr lang="hu-HU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Pehelykorom: </a:t>
            </a:r>
            <a:r>
              <a:rPr lang="hu-HU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nagyon veszélyes, mert sokáig izzik, és ezért szikraszórással hozzájárulhat újabb tüzek keletkezéséhez.</a:t>
            </a:r>
          </a:p>
          <a:p>
            <a:pPr algn="just"/>
            <a:r>
              <a:rPr lang="hu-HU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Hamu: </a:t>
            </a:r>
            <a:r>
              <a:rPr lang="hu-HU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az éghető anyagok tökéletes (teljes) elégésekor visszamaradó, nem éghető, szilárd alkotórészek összessége.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republicofaustin.com/wp-content/uploads/2010/06/ash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5186150"/>
            <a:ext cx="2156348" cy="15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04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AVE Notebook\Munka- és Tűzvédelem\I. TRUST CAPITAL ALAPCÉGEK\Tredegar Film Products Kft\Tredegar safety observation képek\2012-07-05-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2238061"/>
            <a:ext cx="460875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mohvas.hu/termekek/tuzcsapok/tuzcsapok/foldfeletti_tuzcsap/foldfelettituzcsapsima/DSCF9012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471" y="2236191"/>
            <a:ext cx="1029303" cy="192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722" y="4776708"/>
            <a:ext cx="2448625" cy="1835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6110" y="685742"/>
            <a:ext cx="5976664" cy="6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63" tIns="41731" rIns="83463" bIns="41731">
            <a:spAutoFit/>
          </a:bodyPr>
          <a:lstStyle/>
          <a:p>
            <a:pPr algn="ctr" defTabSz="835025" eaLnBrk="0" hangingPunct="0">
              <a:spcBef>
                <a:spcPct val="50000"/>
              </a:spcBef>
            </a:pPr>
            <a:r>
              <a:rPr lang="hu-HU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Tűzvédelem tárgyi eszközei</a:t>
            </a:r>
            <a:endParaRPr lang="hu-HU" sz="36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78280" y="1661332"/>
            <a:ext cx="1944216" cy="4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63" tIns="41731" rIns="83463" bIns="41731">
            <a:spAutoFit/>
          </a:bodyPr>
          <a:lstStyle>
            <a:defPPr>
              <a:defRPr lang="hu-HU"/>
            </a:defPPr>
            <a:lvl1pPr algn="ctr" defTabSz="835025" eaLnBrk="0" hangingPunct="0">
              <a:spcBef>
                <a:spcPct val="50000"/>
              </a:spcBef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Fali tűzcsap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45896" y="1838770"/>
            <a:ext cx="2484451" cy="3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63" tIns="41731" rIns="83463" bIns="41731">
            <a:spAutoFit/>
          </a:bodyPr>
          <a:lstStyle/>
          <a:p>
            <a:pPr algn="ctr" defTabSz="835025" eaLnBrk="0" hangingPunct="0">
              <a:spcBef>
                <a:spcPct val="50000"/>
              </a:spcBef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Föld feletti tűzcsap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46242" y="4398334"/>
            <a:ext cx="2484451" cy="3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63" tIns="41731" rIns="83463" bIns="41731">
            <a:spAutoFit/>
          </a:bodyPr>
          <a:lstStyle>
            <a:defPPr>
              <a:defRPr lang="hu-HU"/>
            </a:defPPr>
            <a:lvl1pPr algn="ctr" defTabSz="835025" eaLnBrk="0" hangingPunct="0">
              <a:spcBef>
                <a:spcPct val="50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Tűzoltó tömlő</a:t>
            </a:r>
          </a:p>
        </p:txBody>
      </p:sp>
    </p:spTree>
    <p:extLst>
      <p:ext uri="{BB962C8B-B14F-4D97-AF65-F5344CB8AC3E}">
        <p14:creationId xmlns:p14="http://schemas.microsoft.com/office/powerpoint/2010/main" val="951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rabgyor.hu/files/image/pic/pkm_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558978"/>
            <a:ext cx="178743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age.tradevv.com/2010/04/24/zjmaxf_1078767_600/co2-fire-extinguis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769064" y="548680"/>
            <a:ext cx="5266928" cy="92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Tűzoltó készülék típusok</a:t>
            </a:r>
            <a:endParaRPr lang="hu-HU" sz="3600" b="1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www.southstaffsfire.com/water_extinguish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0586"/>
            <a:ext cx="1655542" cy="216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asicitechnika.com/img_prod/20_0_t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978" y="1588454"/>
            <a:ext cx="1901100" cy="30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oebelix.hu/imagemagick/media/33030035-I013.jpg-product_main_moema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049" y="4869160"/>
            <a:ext cx="2160679" cy="17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lamvex.hu/js/tiny_mce/plugins/filemanager/files/rozmaring/vagott_kepek/6kg_p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48732"/>
            <a:ext cx="2197745" cy="185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Mit, mivel olthatunk?</a:t>
            </a:r>
            <a:endParaRPr lang="hu-HU" sz="4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940425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8915400" y="464820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692665"/>
            <a:ext cx="6206320" cy="576064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6 kg-os ABC porral oltó készülék</a:t>
            </a:r>
            <a:endParaRPr lang="hu-HU" sz="2800" b="1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9592" y="1700808"/>
            <a:ext cx="5256584" cy="459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HASZNÁLATA: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Rázzuk össze a készüléket, hogy a por felkeveredjen benne!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Távolítsuk el a biztosító szeget!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Lehajolva vagy guggolva közelítsük meg a tüzet, közben néhány kisebbet magunk elé lőve csökkenthetjük a testünket érő </a:t>
            </a:r>
            <a:r>
              <a:rPr lang="hu-H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hőterhelést</a:t>
            </a:r>
            <a:endParaRPr lang="hu-H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Irányítsuk a sugárcsövet a tűzfészekre és szakaszosan kezdjük meg az oltást!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Figyelem! Az eloltott tűz bármikor újra belobbanhat!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protect.invest.defensio.hu/kepek/kereskedelem/porral_oltok/ABC_12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944105"/>
            <a:ext cx="1982235" cy="41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FBEEC9"/>
      </a:lt2>
      <a:accent1>
        <a:srgbClr val="0C0C0C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uló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FBEEC9"/>
      </a:lt2>
      <a:accent1>
        <a:srgbClr val="0C0C0C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uló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FBEEC9"/>
      </a:lt2>
      <a:accent1>
        <a:srgbClr val="0C0C0C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1649</TotalTime>
  <Words>1046</Words>
  <Application>Microsoft Office PowerPoint</Application>
  <PresentationFormat>Diavetítés a képernyőre (4:3 oldalarány)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Simuló</vt:lpstr>
      <vt:lpstr>1_Simuló</vt:lpstr>
      <vt:lpstr>2_Simuló</vt:lpstr>
      <vt:lpstr>Tűzvédelmi megelőző ismeretek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Mit, mivel olthatunk?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 munka- és tűzvédelmi oktatás 2013</dc:title>
  <dc:creator>Trust Capital</dc:creator>
  <cp:lastModifiedBy>Sepsey Gábor</cp:lastModifiedBy>
  <cp:revision>40</cp:revision>
  <dcterms:created xsi:type="dcterms:W3CDTF">2012-11-11T08:14:49Z</dcterms:created>
  <dcterms:modified xsi:type="dcterms:W3CDTF">2014-07-22T15:00:08Z</dcterms:modified>
</cp:coreProperties>
</file>